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7" r:id="rId9"/>
    <p:sldId id="264" r:id="rId10"/>
    <p:sldId id="266" r:id="rId11"/>
    <p:sldId id="265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637"/>
    <p:restoredTop sz="97030"/>
  </p:normalViewPr>
  <p:slideViewPr>
    <p:cSldViewPr snapToGrid="0">
      <p:cViewPr varScale="1">
        <p:scale>
          <a:sx n="120" d="100"/>
          <a:sy n="120" d="100"/>
        </p:scale>
        <p:origin x="200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0D0B-03AE-B641-82D9-260EF2DF2363}" type="datetimeFigureOut">
              <a:rPr lang="de-DE" smtClean="0"/>
              <a:t>05.02.24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30E29-6DDF-A446-B108-9EE32131FD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2281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0D0B-03AE-B641-82D9-260EF2DF2363}" type="datetimeFigureOut">
              <a:rPr lang="de-DE" smtClean="0"/>
              <a:t>05.02.24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30E29-6DDF-A446-B108-9EE32131FD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368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0D0B-03AE-B641-82D9-260EF2DF2363}" type="datetimeFigureOut">
              <a:rPr lang="de-DE" smtClean="0"/>
              <a:t>05.02.24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30E29-6DDF-A446-B108-9EE32131FD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4759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0D0B-03AE-B641-82D9-260EF2DF2363}" type="datetimeFigureOut">
              <a:rPr lang="de-DE" smtClean="0"/>
              <a:t>05.02.24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30E29-6DDF-A446-B108-9EE32131FD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9229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0D0B-03AE-B641-82D9-260EF2DF2363}" type="datetimeFigureOut">
              <a:rPr lang="de-DE" smtClean="0"/>
              <a:t>05.02.24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30E29-6DDF-A446-B108-9EE32131FD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2493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0D0B-03AE-B641-82D9-260EF2DF2363}" type="datetimeFigureOut">
              <a:rPr lang="de-DE" smtClean="0"/>
              <a:t>05.02.24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30E29-6DDF-A446-B108-9EE32131FD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8169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0D0B-03AE-B641-82D9-260EF2DF2363}" type="datetimeFigureOut">
              <a:rPr lang="de-DE" smtClean="0"/>
              <a:t>05.02.24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30E29-6DDF-A446-B108-9EE32131FD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9609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0D0B-03AE-B641-82D9-260EF2DF2363}" type="datetimeFigureOut">
              <a:rPr lang="de-DE" smtClean="0"/>
              <a:t>05.02.24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30E29-6DDF-A446-B108-9EE32131FD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5084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0D0B-03AE-B641-82D9-260EF2DF2363}" type="datetimeFigureOut">
              <a:rPr lang="de-DE" smtClean="0"/>
              <a:t>05.02.24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30E29-6DDF-A446-B108-9EE32131FD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0374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0D0B-03AE-B641-82D9-260EF2DF2363}" type="datetimeFigureOut">
              <a:rPr lang="de-DE" smtClean="0"/>
              <a:t>05.02.24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30E29-6DDF-A446-B108-9EE32131FD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6853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0D0B-03AE-B641-82D9-260EF2DF2363}" type="datetimeFigureOut">
              <a:rPr lang="de-DE" smtClean="0"/>
              <a:t>05.02.24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30E29-6DDF-A446-B108-9EE32131FD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0165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40D0B-03AE-B641-82D9-260EF2DF2363}" type="datetimeFigureOut">
              <a:rPr lang="de-DE" smtClean="0"/>
              <a:t>05.02.24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730E29-6DDF-A446-B108-9EE32131FD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8729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file:////Users/gats/Music/Music/Media.localized/Music/Unknown%20Artist/Unknown%20Album/Einsamkeit.aif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hyperlink" Target="file:////Users/gats/Documents/HFU/Touchdesigner%20/CamNeuProjekt1.15.toe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@elekktronaut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youtube.com/@pppanik007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B51A04-C094-9B88-B5D8-2C4179254B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6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89D7F68-78FF-BEE0-0CEC-5DD7C23331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 useBgFill="1">
        <p:nvSpPr>
          <p:cNvPr id="4" name="Oval 3">
            <a:extLst>
              <a:ext uri="{FF2B5EF4-FFF2-40B4-BE49-F238E27FC236}">
                <a16:creationId xmlns:a16="http://schemas.microsoft.com/office/drawing/2014/main" id="{AA6457A8-78AC-21B9-A541-7B4FB78B29C1}"/>
              </a:ext>
            </a:extLst>
          </p:cNvPr>
          <p:cNvSpPr/>
          <p:nvPr/>
        </p:nvSpPr>
        <p:spPr>
          <a:xfrm rot="20334052">
            <a:off x="-2210013" y="-4536123"/>
            <a:ext cx="16276320" cy="16276320"/>
          </a:xfrm>
          <a:prstGeom prst="ellipse">
            <a:avLst/>
          </a:prstGeom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 useBgFill="1">
        <p:nvSpPr>
          <p:cNvPr id="5" name="Oval 4">
            <a:extLst>
              <a:ext uri="{FF2B5EF4-FFF2-40B4-BE49-F238E27FC236}">
                <a16:creationId xmlns:a16="http://schemas.microsoft.com/office/drawing/2014/main" id="{16A081AB-716A-669F-7353-824F770CF72A}"/>
              </a:ext>
            </a:extLst>
          </p:cNvPr>
          <p:cNvSpPr/>
          <p:nvPr/>
        </p:nvSpPr>
        <p:spPr>
          <a:xfrm rot="19030436">
            <a:off x="1623060" y="-892413"/>
            <a:ext cx="8945880" cy="8988901"/>
          </a:xfrm>
          <a:prstGeom prst="ellipse">
            <a:avLst/>
          </a:prstGeom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 useBgFill="1">
        <p:nvSpPr>
          <p:cNvPr id="6" name="Oval 5">
            <a:extLst>
              <a:ext uri="{FF2B5EF4-FFF2-40B4-BE49-F238E27FC236}">
                <a16:creationId xmlns:a16="http://schemas.microsoft.com/office/drawing/2014/main" id="{F71E534F-CF0B-F9A4-B63B-C721154D317C}"/>
              </a:ext>
            </a:extLst>
          </p:cNvPr>
          <p:cNvSpPr/>
          <p:nvPr/>
        </p:nvSpPr>
        <p:spPr>
          <a:xfrm rot="4990281">
            <a:off x="3437890" y="980639"/>
            <a:ext cx="5316220" cy="5058648"/>
          </a:xfrm>
          <a:prstGeom prst="ellipse">
            <a:avLst/>
          </a:prstGeom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de-DE" sz="1800" dirty="0">
                <a:solidFill>
                  <a:srgbClr val="FFFFFF"/>
                </a:solidFill>
                <a:latin typeface="Desdemona" pitchFamily="82" charset="77"/>
              </a:rPr>
            </a:b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0BA4F2A-99DA-76AD-201D-4910741F6A80}"/>
              </a:ext>
            </a:extLst>
          </p:cNvPr>
          <p:cNvSpPr txBox="1"/>
          <p:nvPr/>
        </p:nvSpPr>
        <p:spPr>
          <a:xfrm>
            <a:off x="3119130" y="1150945"/>
            <a:ext cx="6303840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800" b="1" dirty="0">
                <a:solidFill>
                  <a:srgbClr val="FFFFFF"/>
                </a:solidFill>
                <a:latin typeface="Desdemona" pitchFamily="82" charset="77"/>
              </a:rPr>
              <a:t>Einsamkeit</a:t>
            </a:r>
          </a:p>
          <a:p>
            <a:pPr algn="ctr"/>
            <a:r>
              <a:rPr lang="de-DE" sz="3600" dirty="0">
                <a:solidFill>
                  <a:srgbClr val="FFFFFF"/>
                </a:solidFill>
                <a:latin typeface="Desdemona" pitchFamily="82" charset="77"/>
              </a:rPr>
              <a:t>KONZEPTION</a:t>
            </a:r>
            <a:br>
              <a:rPr lang="de-DE" sz="5400" dirty="0">
                <a:solidFill>
                  <a:srgbClr val="FFFFFF"/>
                </a:solidFill>
                <a:latin typeface="Desdemona" pitchFamily="82" charset="77"/>
              </a:rPr>
            </a:br>
            <a:endParaRPr lang="de-DE" sz="5400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684C11E-66DA-A941-D634-2B41AFE473F3}"/>
              </a:ext>
            </a:extLst>
          </p:cNvPr>
          <p:cNvSpPr txBox="1"/>
          <p:nvPr/>
        </p:nvSpPr>
        <p:spPr>
          <a:xfrm>
            <a:off x="4221966" y="4204646"/>
            <a:ext cx="70016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solidFill>
                  <a:srgbClr val="FFFFFF"/>
                </a:solidFill>
              </a:rPr>
              <a:t>Henning Pils &amp;						</a:t>
            </a:r>
          </a:p>
          <a:p>
            <a:r>
              <a:rPr lang="de-DE" sz="2400" dirty="0">
                <a:solidFill>
                  <a:srgbClr val="FFFFFF"/>
                </a:solidFill>
              </a:rPr>
              <a:t>            Tristan Broghammer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4ACC552-2816-5637-289E-D022F7877F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25900" y="184592"/>
            <a:ext cx="4039170" cy="148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571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EB284C-5D6D-ECF5-0336-3E2D16BE4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Dunkelheit, Kunst, Dunkel, Licht enthält.&#10;&#10;Automatisch generierte Beschreibung">
            <a:extLst>
              <a:ext uri="{FF2B5EF4-FFF2-40B4-BE49-F238E27FC236}">
                <a16:creationId xmlns:a16="http://schemas.microsoft.com/office/drawing/2014/main" id="{B05D2BF6-C5CF-484D-DE32-B9F774ABE8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65043" y="0"/>
            <a:ext cx="12722086" cy="6858000"/>
          </a:xfrm>
        </p:spPr>
      </p:pic>
    </p:spTree>
    <p:extLst>
      <p:ext uri="{BB962C8B-B14F-4D97-AF65-F5344CB8AC3E}">
        <p14:creationId xmlns:p14="http://schemas.microsoft.com/office/powerpoint/2010/main" val="3859740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CFFA09-42B3-2376-0FAE-6D461F088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Türkis, Blau, Riff, Wasser enthält.&#10;&#10;Automatisch generierte Beschreibung">
            <a:extLst>
              <a:ext uri="{FF2B5EF4-FFF2-40B4-BE49-F238E27FC236}">
                <a16:creationId xmlns:a16="http://schemas.microsoft.com/office/drawing/2014/main" id="{7A177EC7-29D3-1A52-9912-688AD311ED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256032" cy="6858000"/>
          </a:xfrm>
        </p:spPr>
      </p:pic>
    </p:spTree>
    <p:extLst>
      <p:ext uri="{BB962C8B-B14F-4D97-AF65-F5344CB8AC3E}">
        <p14:creationId xmlns:p14="http://schemas.microsoft.com/office/powerpoint/2010/main" val="739573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BB51A04-C094-9B88-B5D8-2C4179254B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316" y="612558"/>
            <a:ext cx="4620584" cy="1146513"/>
          </a:xfrm>
        </p:spPr>
        <p:txBody>
          <a:bodyPr>
            <a:normAutofit/>
          </a:bodyPr>
          <a:lstStyle/>
          <a:p>
            <a:pPr algn="l"/>
            <a:r>
              <a:rPr lang="de-DE" sz="4400" dirty="0">
                <a:latin typeface="Desdemona" pitchFamily="82" charset="77"/>
              </a:rPr>
              <a:t>Danke An</a:t>
            </a:r>
            <a:endParaRPr lang="de-DE" sz="44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89D7F68-78FF-BEE0-0CEC-5DD7C23331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2371629"/>
            <a:ext cx="4620584" cy="3681549"/>
          </a:xfrm>
        </p:spPr>
        <p:txBody>
          <a:bodyPr>
            <a:normAutofit/>
          </a:bodyPr>
          <a:lstStyle/>
          <a:p>
            <a:pPr algn="l"/>
            <a:r>
              <a:rPr lang="de-DE" sz="2400" dirty="0">
                <a:solidFill>
                  <a:schemeClr val="tx1">
                    <a:alpha val="80000"/>
                  </a:schemeClr>
                </a:solidFill>
              </a:rPr>
              <a:t>Maik Buchmann (Bookman)</a:t>
            </a:r>
          </a:p>
          <a:p>
            <a:pPr algn="l"/>
            <a:r>
              <a:rPr lang="de-DE" sz="2400" dirty="0">
                <a:solidFill>
                  <a:schemeClr val="tx1">
                    <a:alpha val="80000"/>
                  </a:schemeClr>
                </a:solidFill>
              </a:rPr>
              <a:t>Bretterbude</a:t>
            </a:r>
          </a:p>
          <a:p>
            <a:pPr algn="l"/>
            <a:r>
              <a:rPr lang="de-DE" sz="2400" dirty="0" err="1">
                <a:solidFill>
                  <a:schemeClr val="tx1">
                    <a:alpha val="80000"/>
                  </a:schemeClr>
                </a:solidFill>
              </a:rPr>
              <a:t>Ninu</a:t>
            </a:r>
            <a:endParaRPr lang="de-DE" sz="2400" dirty="0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7" name="Grafik 6" descr="Ein Bild, das Kunst, Text, Grafiken, Grafikdesign enthält.&#10;&#10;Automatisch generierte Beschreibung">
            <a:extLst>
              <a:ext uri="{FF2B5EF4-FFF2-40B4-BE49-F238E27FC236}">
                <a16:creationId xmlns:a16="http://schemas.microsoft.com/office/drawing/2014/main" id="{323D4897-D649-8FF9-1A8E-3339111F22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6" r="12842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06878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B51A04-C094-9B88-B5D8-2C4179254B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89D7F68-78FF-BEE0-0CEC-5DD7C23331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 useBgFill="1">
        <p:nvSpPr>
          <p:cNvPr id="4" name="Oval 3">
            <a:extLst>
              <a:ext uri="{FF2B5EF4-FFF2-40B4-BE49-F238E27FC236}">
                <a16:creationId xmlns:a16="http://schemas.microsoft.com/office/drawing/2014/main" id="{26D75988-01A7-4FA2-5A7A-954B3149EC89}"/>
              </a:ext>
            </a:extLst>
          </p:cNvPr>
          <p:cNvSpPr/>
          <p:nvPr/>
        </p:nvSpPr>
        <p:spPr>
          <a:xfrm rot="19593913">
            <a:off x="-2214881" y="-4536123"/>
            <a:ext cx="16276320" cy="16276320"/>
          </a:xfrm>
          <a:prstGeom prst="ellipse">
            <a:avLst/>
          </a:prstGeom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 useBgFill="1">
        <p:nvSpPr>
          <p:cNvPr id="5" name="Oval 4">
            <a:extLst>
              <a:ext uri="{FF2B5EF4-FFF2-40B4-BE49-F238E27FC236}">
                <a16:creationId xmlns:a16="http://schemas.microsoft.com/office/drawing/2014/main" id="{81C8648D-92D6-F6B0-C8DD-CCD536C6337E}"/>
              </a:ext>
            </a:extLst>
          </p:cNvPr>
          <p:cNvSpPr/>
          <p:nvPr/>
        </p:nvSpPr>
        <p:spPr>
          <a:xfrm rot="15749732">
            <a:off x="1623060" y="-892413"/>
            <a:ext cx="8945880" cy="8988901"/>
          </a:xfrm>
          <a:prstGeom prst="ellipse">
            <a:avLst/>
          </a:prstGeom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 useBgFill="1">
        <p:nvSpPr>
          <p:cNvPr id="6" name="Oval 5">
            <a:extLst>
              <a:ext uri="{FF2B5EF4-FFF2-40B4-BE49-F238E27FC236}">
                <a16:creationId xmlns:a16="http://schemas.microsoft.com/office/drawing/2014/main" id="{80AED3F2-7EF0-2A72-3F73-E64DAEB526F2}"/>
              </a:ext>
            </a:extLst>
          </p:cNvPr>
          <p:cNvSpPr/>
          <p:nvPr/>
        </p:nvSpPr>
        <p:spPr>
          <a:xfrm rot="10243769">
            <a:off x="3437890" y="980638"/>
            <a:ext cx="5316220" cy="5058648"/>
          </a:xfrm>
          <a:prstGeom prst="ellipse">
            <a:avLst/>
          </a:prstGeom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436A89A-06AE-0783-DE35-771D244FEE1D}"/>
              </a:ext>
            </a:extLst>
          </p:cNvPr>
          <p:cNvSpPr txBox="1"/>
          <p:nvPr/>
        </p:nvSpPr>
        <p:spPr>
          <a:xfrm>
            <a:off x="1809500" y="1797803"/>
            <a:ext cx="8408388" cy="4678204"/>
          </a:xfrm>
          <a:prstGeom prst="rect">
            <a:avLst/>
          </a:prstGeom>
          <a:solidFill>
            <a:schemeClr val="bg1">
              <a:alpha val="74227"/>
            </a:schemeClr>
          </a:solidFill>
          <a:effectLst>
            <a:outerShdw blurRad="907234" dir="5400000" algn="ctr" rotWithShape="0">
              <a:srgbClr val="000000">
                <a:alpha val="43137"/>
              </a:srgbClr>
            </a:outerShdw>
          </a:effectLst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000" b="1" dirty="0">
                <a:latin typeface="Miriam Fixed" panose="020B0509050101010101" pitchFamily="49" charset="-79"/>
                <a:cs typeface="Miriam Fixed" panose="020B0509050101010101" pitchFamily="49" charset="-79"/>
              </a:rPr>
              <a:t>Thema Einsamkeit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000" b="1" dirty="0">
                <a:latin typeface="Miriam Fixed" panose="020B0509050101010101" pitchFamily="49" charset="-79"/>
                <a:cs typeface="Miriam Fixed" panose="020B0509050101010101" pitchFamily="49" charset="-79"/>
              </a:rPr>
              <a:t>Corona prägte das Gefühl von Einsamkeit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000" b="1" dirty="0">
                <a:latin typeface="Miriam Fixed" panose="020B0509050101010101" pitchFamily="49" charset="-79"/>
                <a:cs typeface="Miriam Fixed" panose="020B0509050101010101" pitchFamily="49" charset="-79"/>
              </a:rPr>
              <a:t>Sound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000" b="1" dirty="0">
                <a:latin typeface="Miriam Fixed" panose="020B0509050101010101" pitchFamily="49" charset="-79"/>
                <a:cs typeface="Miriam Fixed" panose="020B0509050101010101" pitchFamily="49" charset="-79"/>
              </a:rPr>
              <a:t>Visualisierung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000" b="1" dirty="0" err="1">
                <a:latin typeface="Miriam Fixed" panose="020B0509050101010101" pitchFamily="49" charset="-79"/>
                <a:cs typeface="Miriam Fixed" panose="020B0509050101010101" pitchFamily="49" charset="-79"/>
              </a:rPr>
              <a:t>Upscale</a:t>
            </a:r>
            <a:endParaRPr lang="de-DE" sz="4000" b="1" dirty="0">
              <a:latin typeface="Miriam Fixed" panose="020B0509050101010101" pitchFamily="49" charset="-79"/>
              <a:cs typeface="Miriam Fixed" panose="020B0509050101010101" pitchFamily="49" charset="-79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000" b="1" dirty="0">
                <a:latin typeface="Miriam Fixed" panose="020B0509050101010101" pitchFamily="49" charset="-79"/>
                <a:cs typeface="Miriam Fixed" panose="020B0509050101010101" pitchFamily="49" charset="-79"/>
              </a:rPr>
              <a:t>Ziel Gruppe:20-40 Jahre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F5957AB-68FA-31B8-5214-3AF6E55319B6}"/>
              </a:ext>
            </a:extLst>
          </p:cNvPr>
          <p:cNvSpPr txBox="1"/>
          <p:nvPr/>
        </p:nvSpPr>
        <p:spPr>
          <a:xfrm>
            <a:off x="4184542" y="625634"/>
            <a:ext cx="55948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b="1" dirty="0">
                <a:latin typeface="Desdemona" pitchFamily="82" charset="77"/>
              </a:rPr>
              <a:t>Themenfindung</a:t>
            </a:r>
            <a:endParaRPr lang="de-DE" sz="5400" b="1" dirty="0"/>
          </a:p>
        </p:txBody>
      </p:sp>
    </p:spTree>
    <p:extLst>
      <p:ext uri="{BB962C8B-B14F-4D97-AF65-F5344CB8AC3E}">
        <p14:creationId xmlns:p14="http://schemas.microsoft.com/office/powerpoint/2010/main" val="178395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B51A04-C094-9B88-B5D8-2C4179254B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89D7F68-78FF-BEE0-0CEC-5DD7C23331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 useBgFill="1">
        <p:nvSpPr>
          <p:cNvPr id="4" name="Oval 3">
            <a:extLst>
              <a:ext uri="{FF2B5EF4-FFF2-40B4-BE49-F238E27FC236}">
                <a16:creationId xmlns:a16="http://schemas.microsoft.com/office/drawing/2014/main" id="{1A73D7CF-7E77-BBF0-15BC-C86794724E19}"/>
              </a:ext>
            </a:extLst>
          </p:cNvPr>
          <p:cNvSpPr/>
          <p:nvPr/>
        </p:nvSpPr>
        <p:spPr>
          <a:xfrm rot="2370192">
            <a:off x="-2199383" y="-4536123"/>
            <a:ext cx="16276320" cy="16276320"/>
          </a:xfrm>
          <a:prstGeom prst="ellipse">
            <a:avLst/>
          </a:prstGeom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 useBgFill="1">
        <p:nvSpPr>
          <p:cNvPr id="5" name="Oval 4">
            <a:extLst>
              <a:ext uri="{FF2B5EF4-FFF2-40B4-BE49-F238E27FC236}">
                <a16:creationId xmlns:a16="http://schemas.microsoft.com/office/drawing/2014/main" id="{7C38AE51-4CE0-5DFB-6ED7-79E21FBEF8D8}"/>
              </a:ext>
            </a:extLst>
          </p:cNvPr>
          <p:cNvSpPr/>
          <p:nvPr/>
        </p:nvSpPr>
        <p:spPr>
          <a:xfrm rot="18565050">
            <a:off x="1623060" y="-892413"/>
            <a:ext cx="8945880" cy="8988901"/>
          </a:xfrm>
          <a:prstGeom prst="ellipse">
            <a:avLst/>
          </a:prstGeom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 useBgFill="1">
        <p:nvSpPr>
          <p:cNvPr id="6" name="Oval 5">
            <a:extLst>
              <a:ext uri="{FF2B5EF4-FFF2-40B4-BE49-F238E27FC236}">
                <a16:creationId xmlns:a16="http://schemas.microsoft.com/office/drawing/2014/main" id="{E977BF01-9215-5F85-7CC0-5871761BAADF}"/>
              </a:ext>
            </a:extLst>
          </p:cNvPr>
          <p:cNvSpPr/>
          <p:nvPr/>
        </p:nvSpPr>
        <p:spPr>
          <a:xfrm rot="8128094">
            <a:off x="3437890" y="980639"/>
            <a:ext cx="5316220" cy="5058648"/>
          </a:xfrm>
          <a:prstGeom prst="ellipse">
            <a:avLst/>
          </a:prstGeom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8EAA360-DCA4-2A59-66AD-C55AB92DC69B}"/>
              </a:ext>
            </a:extLst>
          </p:cNvPr>
          <p:cNvSpPr txBox="1"/>
          <p:nvPr/>
        </p:nvSpPr>
        <p:spPr>
          <a:xfrm>
            <a:off x="2037688" y="1538127"/>
            <a:ext cx="811662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0" b="1" dirty="0" err="1">
                <a:solidFill>
                  <a:srgbClr val="FFFFFF"/>
                </a:solidFill>
                <a:latin typeface="Desdemona" pitchFamily="82" charset="77"/>
              </a:rPr>
              <a:t>Touchdesigner</a:t>
            </a:r>
            <a:r>
              <a:rPr lang="de-DE" sz="8000" b="1" dirty="0">
                <a:solidFill>
                  <a:srgbClr val="FFFFFF"/>
                </a:solidFill>
                <a:latin typeface="Desdemona" pitchFamily="82" charset="77"/>
              </a:rPr>
              <a:t> </a:t>
            </a:r>
          </a:p>
          <a:p>
            <a:pPr algn="ctr"/>
            <a:r>
              <a:rPr lang="de-DE" sz="8000" b="1" dirty="0">
                <a:solidFill>
                  <a:srgbClr val="FFFFFF"/>
                </a:solidFill>
                <a:latin typeface="Desdemona" pitchFamily="82" charset="77"/>
              </a:rPr>
              <a:t>Vorstellung</a:t>
            </a:r>
          </a:p>
        </p:txBody>
      </p:sp>
      <p:sp>
        <p:nvSpPr>
          <p:cNvPr id="9" name="Interaktive Schaltfläche: Nächste(r) oder Weiter 8">
            <a:hlinkClick r:id="rId3" action="ppaction://hlinkfile" highlightClick="1"/>
            <a:extLst>
              <a:ext uri="{FF2B5EF4-FFF2-40B4-BE49-F238E27FC236}">
                <a16:creationId xmlns:a16="http://schemas.microsoft.com/office/drawing/2014/main" id="{D8878E52-54D7-9006-FB45-40CBB0406A05}"/>
              </a:ext>
            </a:extLst>
          </p:cNvPr>
          <p:cNvSpPr/>
          <p:nvPr/>
        </p:nvSpPr>
        <p:spPr>
          <a:xfrm>
            <a:off x="3309041" y="4589225"/>
            <a:ext cx="2064300" cy="1146411"/>
          </a:xfrm>
          <a:prstGeom prst="actionButtonForwardNext">
            <a:avLst/>
          </a:prstGeom>
          <a:solidFill>
            <a:schemeClr val="bg1">
              <a:alpha val="72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Interaktive Schaltfläche: Informationen 9">
            <a:hlinkClick r:id="rId4" action="ppaction://hlinkfile" highlightClick="1"/>
            <a:extLst>
              <a:ext uri="{FF2B5EF4-FFF2-40B4-BE49-F238E27FC236}">
                <a16:creationId xmlns:a16="http://schemas.microsoft.com/office/drawing/2014/main" id="{8F5B0EE5-9B59-8878-840E-377A44C06AEC}"/>
              </a:ext>
            </a:extLst>
          </p:cNvPr>
          <p:cNvSpPr/>
          <p:nvPr/>
        </p:nvSpPr>
        <p:spPr>
          <a:xfrm>
            <a:off x="6411433" y="4508436"/>
            <a:ext cx="1860698" cy="1258682"/>
          </a:xfrm>
          <a:prstGeom prst="actionButtonInformation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3083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B51A04-C094-9B88-B5D8-2C4179254B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89D7F68-78FF-BEE0-0CEC-5DD7C23331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 useBgFill="1">
        <p:nvSpPr>
          <p:cNvPr id="4" name="Oval 3">
            <a:extLst>
              <a:ext uri="{FF2B5EF4-FFF2-40B4-BE49-F238E27FC236}">
                <a16:creationId xmlns:a16="http://schemas.microsoft.com/office/drawing/2014/main" id="{8683EDC3-7C8F-F2B9-A809-B2D6E4FAFC1E}"/>
              </a:ext>
            </a:extLst>
          </p:cNvPr>
          <p:cNvSpPr/>
          <p:nvPr/>
        </p:nvSpPr>
        <p:spPr>
          <a:xfrm rot="3464258">
            <a:off x="-2214880" y="-4536122"/>
            <a:ext cx="16276320" cy="16276320"/>
          </a:xfrm>
          <a:prstGeom prst="ellipse">
            <a:avLst/>
          </a:prstGeom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 useBgFill="1">
        <p:nvSpPr>
          <p:cNvPr id="5" name="Oval 4">
            <a:extLst>
              <a:ext uri="{FF2B5EF4-FFF2-40B4-BE49-F238E27FC236}">
                <a16:creationId xmlns:a16="http://schemas.microsoft.com/office/drawing/2014/main" id="{A7D20BFB-C61D-636F-8E85-9246ADA36F36}"/>
              </a:ext>
            </a:extLst>
          </p:cNvPr>
          <p:cNvSpPr/>
          <p:nvPr/>
        </p:nvSpPr>
        <p:spPr>
          <a:xfrm rot="4068091">
            <a:off x="1623060" y="-892413"/>
            <a:ext cx="8945880" cy="8988901"/>
          </a:xfrm>
          <a:prstGeom prst="ellipse">
            <a:avLst/>
          </a:prstGeom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 useBgFill="1">
        <p:nvSpPr>
          <p:cNvPr id="6" name="Oval 5">
            <a:extLst>
              <a:ext uri="{FF2B5EF4-FFF2-40B4-BE49-F238E27FC236}">
                <a16:creationId xmlns:a16="http://schemas.microsoft.com/office/drawing/2014/main" id="{4C3CC96C-243A-810C-8998-D3F4B2B98EF1}"/>
              </a:ext>
            </a:extLst>
          </p:cNvPr>
          <p:cNvSpPr/>
          <p:nvPr/>
        </p:nvSpPr>
        <p:spPr>
          <a:xfrm rot="15201525">
            <a:off x="3437890" y="980639"/>
            <a:ext cx="5316220" cy="5058648"/>
          </a:xfrm>
          <a:prstGeom prst="ellipse">
            <a:avLst/>
          </a:prstGeom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E33956F-7EC7-86CC-9CC5-263F5819E25C}"/>
              </a:ext>
            </a:extLst>
          </p:cNvPr>
          <p:cNvSpPr txBox="1"/>
          <p:nvPr/>
        </p:nvSpPr>
        <p:spPr>
          <a:xfrm>
            <a:off x="4336653" y="218937"/>
            <a:ext cx="49439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b="1" dirty="0">
                <a:solidFill>
                  <a:srgbClr val="FFFFFF"/>
                </a:solidFill>
                <a:latin typeface="Desdemona" pitchFamily="82" charset="77"/>
              </a:rPr>
              <a:t>Werkzeuge</a:t>
            </a:r>
            <a:endParaRPr lang="de-DE" sz="5400" b="1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D150E3E-B155-4267-1256-37B1005D02FB}"/>
              </a:ext>
            </a:extLst>
          </p:cNvPr>
          <p:cNvSpPr txBox="1"/>
          <p:nvPr/>
        </p:nvSpPr>
        <p:spPr>
          <a:xfrm>
            <a:off x="3479714" y="1308047"/>
            <a:ext cx="4887132" cy="4678204"/>
          </a:xfrm>
          <a:prstGeom prst="rect">
            <a:avLst/>
          </a:prstGeom>
          <a:solidFill>
            <a:schemeClr val="bg1">
              <a:alpha val="69261"/>
            </a:schemeClr>
          </a:solidFill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dirty="0" err="1"/>
              <a:t>Touchdesigner</a:t>
            </a:r>
            <a:endParaRPr lang="en-US" sz="4000" dirty="0"/>
          </a:p>
          <a:p>
            <a:pPr marL="0" indent="0">
              <a:buNone/>
            </a:pPr>
            <a:r>
              <a:rPr lang="de-DE" sz="4000" b="0" i="0" u="sng" dirty="0">
                <a:effectLst/>
                <a:latin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Youtube bileam tschepe</a:t>
            </a:r>
            <a:r>
              <a:rPr lang="de-DE" sz="4000" b="0" i="0" dirty="0">
                <a:effectLst/>
                <a:latin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(elekktronaut)</a:t>
            </a:r>
            <a:endParaRPr lang="de-DE" sz="4000" b="0" i="0" dirty="0">
              <a:effectLst/>
              <a:latin typeface="Roboto" panose="02000000000000000000" pitchFamily="2" charset="0"/>
            </a:endParaRPr>
          </a:p>
          <a:p>
            <a:pPr marL="0" indent="0">
              <a:buNone/>
            </a:pPr>
            <a:r>
              <a:rPr lang="de-DE" sz="4000" b="0" i="0" dirty="0">
                <a:effectLst/>
                <a:latin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PPPANIK</a:t>
            </a:r>
            <a:r>
              <a:rPr lang="de-DE" sz="4000" b="0" i="0" dirty="0">
                <a:effectLst/>
                <a:latin typeface="Roboto" panose="02000000000000000000" pitchFamily="2" charset="0"/>
              </a:rPr>
              <a:t> </a:t>
            </a:r>
            <a:r>
              <a:rPr lang="en-US" sz="4000" dirty="0"/>
              <a:t>Video </a:t>
            </a:r>
          </a:p>
          <a:p>
            <a:pPr marL="0" indent="0">
              <a:buNone/>
            </a:pPr>
            <a:r>
              <a:rPr lang="en-US" sz="4000" dirty="0" err="1"/>
              <a:t>Abelton</a:t>
            </a:r>
            <a:r>
              <a:rPr lang="en-US" sz="4000" dirty="0"/>
              <a:t> Live</a:t>
            </a:r>
          </a:p>
          <a:p>
            <a:pPr marL="0" indent="0">
              <a:buNone/>
            </a:pPr>
            <a:r>
              <a:rPr lang="en-US" sz="4000" dirty="0"/>
              <a:t>Roland Aira J6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50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B51A04-C094-9B88-B5D8-2C4179254B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89D7F68-78FF-BEE0-0CEC-5DD7C23331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 useBgFill="1">
        <p:nvSpPr>
          <p:cNvPr id="4" name="Oval 3">
            <a:extLst>
              <a:ext uri="{FF2B5EF4-FFF2-40B4-BE49-F238E27FC236}">
                <a16:creationId xmlns:a16="http://schemas.microsoft.com/office/drawing/2014/main" id="{82986ACE-B0B2-CB0F-DC06-854FBA1EE0AB}"/>
              </a:ext>
            </a:extLst>
          </p:cNvPr>
          <p:cNvSpPr/>
          <p:nvPr/>
        </p:nvSpPr>
        <p:spPr>
          <a:xfrm rot="3245218">
            <a:off x="-2215380" y="-4536123"/>
            <a:ext cx="16276320" cy="1627632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 useBgFill="1">
        <p:nvSpPr>
          <p:cNvPr id="5" name="Oval 4">
            <a:extLst>
              <a:ext uri="{FF2B5EF4-FFF2-40B4-BE49-F238E27FC236}">
                <a16:creationId xmlns:a16="http://schemas.microsoft.com/office/drawing/2014/main" id="{C28257CF-43CF-80CC-F854-DD7D8125D592}"/>
              </a:ext>
            </a:extLst>
          </p:cNvPr>
          <p:cNvSpPr/>
          <p:nvPr/>
        </p:nvSpPr>
        <p:spPr>
          <a:xfrm rot="14442672">
            <a:off x="1623060" y="-892413"/>
            <a:ext cx="8945880" cy="8988901"/>
          </a:xfrm>
          <a:prstGeom prst="ellipse">
            <a:avLst/>
          </a:prstGeom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 useBgFill="1">
        <p:nvSpPr>
          <p:cNvPr id="6" name="Oval 5">
            <a:extLst>
              <a:ext uri="{FF2B5EF4-FFF2-40B4-BE49-F238E27FC236}">
                <a16:creationId xmlns:a16="http://schemas.microsoft.com/office/drawing/2014/main" id="{A8C86BE9-B197-4866-F57B-2D739665E1BD}"/>
              </a:ext>
            </a:extLst>
          </p:cNvPr>
          <p:cNvSpPr/>
          <p:nvPr/>
        </p:nvSpPr>
        <p:spPr>
          <a:xfrm rot="4845295">
            <a:off x="3437890" y="980639"/>
            <a:ext cx="5316220" cy="5058648"/>
          </a:xfrm>
          <a:prstGeom prst="ellipse">
            <a:avLst/>
          </a:prstGeom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E6EAE8A-7CF4-D0E5-910F-90BD60735A85}"/>
              </a:ext>
            </a:extLst>
          </p:cNvPr>
          <p:cNvSpPr txBox="1"/>
          <p:nvPr/>
        </p:nvSpPr>
        <p:spPr>
          <a:xfrm>
            <a:off x="493549" y="245200"/>
            <a:ext cx="847757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>
                <a:solidFill>
                  <a:srgbClr val="FFFFFF"/>
                </a:solidFill>
                <a:latin typeface="Desdemona" pitchFamily="82" charset="77"/>
              </a:rPr>
              <a:t>Sound: Track Einsamkeit </a:t>
            </a:r>
            <a:br>
              <a:rPr lang="de-DE" sz="5400" dirty="0">
                <a:solidFill>
                  <a:srgbClr val="FFFFFF"/>
                </a:solidFill>
                <a:latin typeface="Desdemona" pitchFamily="82" charset="77"/>
              </a:rPr>
            </a:br>
            <a:r>
              <a:rPr lang="de-DE" sz="5400" dirty="0">
                <a:solidFill>
                  <a:srgbClr val="FFFFFF"/>
                </a:solidFill>
                <a:latin typeface="Desdemona" pitchFamily="82" charset="77"/>
              </a:rPr>
              <a:t>Bookman &amp; 3000_Kaffee</a:t>
            </a:r>
            <a:endParaRPr lang="de-DE" sz="540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4081010-4E91-9770-AC90-E4DE4278D751}"/>
              </a:ext>
            </a:extLst>
          </p:cNvPr>
          <p:cNvSpPr txBox="1"/>
          <p:nvPr/>
        </p:nvSpPr>
        <p:spPr>
          <a:xfrm>
            <a:off x="691519" y="2316163"/>
            <a:ext cx="712623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b="1" dirty="0">
                <a:solidFill>
                  <a:srgbClr val="FFFFFF"/>
                </a:solidFill>
                <a:latin typeface="Miriam Fixed" panose="020B0509050101010101" pitchFamily="49" charset="-79"/>
                <a:cs typeface="Miriam Fixed" panose="020B0509050101010101" pitchFamily="49" charset="-79"/>
              </a:rPr>
              <a:t>J6 von Roland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b="1" dirty="0" err="1">
                <a:solidFill>
                  <a:srgbClr val="FFFFFF"/>
                </a:solidFill>
                <a:latin typeface="Miriam Fixed" panose="020B0509050101010101" pitchFamily="49" charset="-79"/>
                <a:cs typeface="Miriam Fixed" panose="020B0509050101010101" pitchFamily="49" charset="-79"/>
              </a:rPr>
              <a:t>Abelton</a:t>
            </a:r>
            <a:r>
              <a:rPr lang="de-DE" sz="3200" b="1" dirty="0">
                <a:solidFill>
                  <a:srgbClr val="FFFFFF"/>
                </a:solidFill>
                <a:latin typeface="Miriam Fixed" panose="020B0509050101010101" pitchFamily="49" charset="-79"/>
                <a:cs typeface="Miriam Fixed" panose="020B0509050101010101" pitchFamily="49" charset="-79"/>
              </a:rPr>
              <a:t> Live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b="1" dirty="0" err="1">
                <a:solidFill>
                  <a:srgbClr val="FFFFFF"/>
                </a:solidFill>
                <a:latin typeface="Miriam Fixed" panose="020B0509050101010101" pitchFamily="49" charset="-79"/>
                <a:cs typeface="Miriam Fixed" panose="020B0509050101010101" pitchFamily="49" charset="-79"/>
              </a:rPr>
              <a:t>Abelton</a:t>
            </a:r>
            <a:r>
              <a:rPr lang="de-DE" sz="3200" b="1" dirty="0">
                <a:solidFill>
                  <a:srgbClr val="FFFFFF"/>
                </a:solidFill>
                <a:latin typeface="Miriam Fixed" panose="020B0509050101010101" pitchFamily="49" charset="-79"/>
                <a:cs typeface="Miriam Fixed" panose="020B0509050101010101" pitchFamily="49" charset="-79"/>
              </a:rPr>
              <a:t> Push 2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b="1" dirty="0">
                <a:solidFill>
                  <a:srgbClr val="FFFFFF"/>
                </a:solidFill>
                <a:latin typeface="Miriam Fixed" panose="020B0509050101010101" pitchFamily="49" charset="-79"/>
                <a:cs typeface="Miriam Fixed" panose="020B0509050101010101" pitchFamily="49" charset="-79"/>
              </a:rPr>
              <a:t>Bass Herzschlag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b="1" dirty="0">
                <a:solidFill>
                  <a:srgbClr val="FFFFFF"/>
                </a:solidFill>
                <a:latin typeface="Miriam Fixed" panose="020B0509050101010101" pitchFamily="49" charset="-79"/>
                <a:cs typeface="Miriam Fixed" panose="020B0509050101010101" pitchFamily="49" charset="-79"/>
              </a:rPr>
              <a:t>Rauschen soll an Schneesturm erinnern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b="1" dirty="0">
                <a:solidFill>
                  <a:srgbClr val="FFFFFF"/>
                </a:solidFill>
                <a:latin typeface="Miriam Fixed" panose="020B0509050101010101" pitchFamily="49" charset="-79"/>
                <a:cs typeface="Miriam Fixed" panose="020B0509050101010101" pitchFamily="49" charset="-79"/>
              </a:rPr>
              <a:t>J-6 harmonischer und </a:t>
            </a:r>
          </a:p>
          <a:p>
            <a:r>
              <a:rPr lang="de-DE" sz="3200" b="1" dirty="0">
                <a:solidFill>
                  <a:srgbClr val="FFFFFF"/>
                </a:solidFill>
                <a:latin typeface="Miriam Fixed" panose="020B0509050101010101" pitchFamily="49" charset="-79"/>
                <a:cs typeface="Miriam Fixed" panose="020B0509050101010101" pitchFamily="49" charset="-79"/>
              </a:rPr>
              <a:t>  melancholischer Klang</a:t>
            </a:r>
          </a:p>
        </p:txBody>
      </p:sp>
      <p:pic>
        <p:nvPicPr>
          <p:cNvPr id="13" name="Grafik 12" descr="Ein Bild, das Elektronik, Elektronisches Gerät, Tastatur, Synthesizer enthält.&#10;&#10;Automatisch generierte Beschreibung">
            <a:extLst>
              <a:ext uri="{FF2B5EF4-FFF2-40B4-BE49-F238E27FC236}">
                <a16:creationId xmlns:a16="http://schemas.microsoft.com/office/drawing/2014/main" id="{9CDC695D-73FA-70EB-433D-5186B5F03C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893" b="25569"/>
          <a:stretch/>
        </p:blipFill>
        <p:spPr>
          <a:xfrm>
            <a:off x="5922780" y="1999526"/>
            <a:ext cx="5957750" cy="282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324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B51A04-C094-9B88-B5D8-2C4179254B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89D7F68-78FF-BEE0-0CEC-5DD7C23331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 useBgFill="1">
        <p:nvSpPr>
          <p:cNvPr id="4" name="Oval 3">
            <a:extLst>
              <a:ext uri="{FF2B5EF4-FFF2-40B4-BE49-F238E27FC236}">
                <a16:creationId xmlns:a16="http://schemas.microsoft.com/office/drawing/2014/main" id="{220CF0E7-2C7E-2582-B61C-5A3B83B29428}"/>
              </a:ext>
            </a:extLst>
          </p:cNvPr>
          <p:cNvSpPr/>
          <p:nvPr/>
        </p:nvSpPr>
        <p:spPr>
          <a:xfrm rot="3855775">
            <a:off x="-2194560" y="-4536123"/>
            <a:ext cx="16276320" cy="16276320"/>
          </a:xfrm>
          <a:prstGeom prst="ellipse">
            <a:avLst/>
          </a:prstGeom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 useBgFill="1">
        <p:nvSpPr>
          <p:cNvPr id="5" name="Oval 4">
            <a:extLst>
              <a:ext uri="{FF2B5EF4-FFF2-40B4-BE49-F238E27FC236}">
                <a16:creationId xmlns:a16="http://schemas.microsoft.com/office/drawing/2014/main" id="{9EBDD079-6EC2-0EA1-1A9B-B629BC5484EC}"/>
              </a:ext>
            </a:extLst>
          </p:cNvPr>
          <p:cNvSpPr/>
          <p:nvPr/>
        </p:nvSpPr>
        <p:spPr>
          <a:xfrm rot="3724720">
            <a:off x="1623060" y="-892413"/>
            <a:ext cx="8945880" cy="8988901"/>
          </a:xfrm>
          <a:prstGeom prst="ellipse">
            <a:avLst/>
          </a:prstGeom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 useBgFill="1">
        <p:nvSpPr>
          <p:cNvPr id="6" name="Oval 5">
            <a:extLst>
              <a:ext uri="{FF2B5EF4-FFF2-40B4-BE49-F238E27FC236}">
                <a16:creationId xmlns:a16="http://schemas.microsoft.com/office/drawing/2014/main" id="{38CBD1EB-5064-E12D-A285-ACAA09E5D80C}"/>
              </a:ext>
            </a:extLst>
          </p:cNvPr>
          <p:cNvSpPr/>
          <p:nvPr/>
        </p:nvSpPr>
        <p:spPr>
          <a:xfrm rot="14410687">
            <a:off x="3437890" y="980639"/>
            <a:ext cx="5316220" cy="5058648"/>
          </a:xfrm>
          <a:prstGeom prst="ellipse">
            <a:avLst/>
          </a:prstGeom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1FE5609-8E83-7EC5-D9A8-677F7C0881C9}"/>
              </a:ext>
            </a:extLst>
          </p:cNvPr>
          <p:cNvSpPr txBox="1"/>
          <p:nvPr/>
        </p:nvSpPr>
        <p:spPr>
          <a:xfrm>
            <a:off x="2797818" y="358946"/>
            <a:ext cx="86170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b="1" dirty="0" err="1">
                <a:solidFill>
                  <a:srgbClr val="FFFFFF"/>
                </a:solidFill>
                <a:latin typeface="Desdemona" pitchFamily="82" charset="77"/>
              </a:rPr>
              <a:t>RaumInstallation</a:t>
            </a:r>
            <a:r>
              <a:rPr lang="de-DE" sz="5400" b="1" dirty="0">
                <a:solidFill>
                  <a:srgbClr val="FFFFFF"/>
                </a:solidFill>
                <a:latin typeface="Desdemona" pitchFamily="82" charset="77"/>
              </a:rPr>
              <a:t> TDC</a:t>
            </a:r>
            <a:endParaRPr lang="de-DE" sz="5400" b="1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5C5FEF1-A3F3-095A-BD3E-B73449202C01}"/>
              </a:ext>
            </a:extLst>
          </p:cNvPr>
          <p:cNvSpPr txBox="1"/>
          <p:nvPr/>
        </p:nvSpPr>
        <p:spPr>
          <a:xfrm>
            <a:off x="3132024" y="1789978"/>
            <a:ext cx="946946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dirty="0">
                <a:solidFill>
                  <a:srgbClr val="FFFFFF"/>
                </a:solidFill>
                <a:latin typeface="Miriam Fixed" panose="020B0509050101010101" pitchFamily="49" charset="-79"/>
                <a:cs typeface="Miriam Fixed" panose="020B0509050101010101" pitchFamily="49" charset="-79"/>
              </a:rPr>
              <a:t>LED Bars</a:t>
            </a:r>
          </a:p>
          <a:p>
            <a:r>
              <a:rPr lang="de-DE" sz="4000" b="1" dirty="0" err="1">
                <a:solidFill>
                  <a:srgbClr val="FFFFFF"/>
                </a:solidFill>
                <a:latin typeface="Miriam Fixed" panose="020B0509050101010101" pitchFamily="49" charset="-79"/>
                <a:cs typeface="Miriam Fixed" panose="020B0509050101010101" pitchFamily="49" charset="-79"/>
              </a:rPr>
              <a:t>Beamer</a:t>
            </a:r>
            <a:r>
              <a:rPr lang="de-DE" sz="4000" b="1" dirty="0">
                <a:solidFill>
                  <a:srgbClr val="FFFFFF"/>
                </a:solidFill>
                <a:latin typeface="Miriam Fixed" panose="020B0509050101010101" pitchFamily="49" charset="-79"/>
                <a:cs typeface="Miriam Fixed" panose="020B0509050101010101" pitchFamily="49" charset="-79"/>
              </a:rPr>
              <a:t> </a:t>
            </a:r>
            <a:r>
              <a:rPr lang="de-DE" sz="4000" b="1" dirty="0" err="1">
                <a:solidFill>
                  <a:srgbClr val="FFFFFF"/>
                </a:solidFill>
                <a:latin typeface="Miriam Fixed" panose="020B0509050101010101" pitchFamily="49" charset="-79"/>
                <a:cs typeface="Miriam Fixed" panose="020B0509050101010101" pitchFamily="49" charset="-79"/>
              </a:rPr>
              <a:t>BenQ</a:t>
            </a:r>
            <a:r>
              <a:rPr lang="de-DE" sz="4000" b="1" dirty="0">
                <a:solidFill>
                  <a:srgbClr val="FFFFFF"/>
                </a:solidFill>
                <a:latin typeface="Miriam Fixed" panose="020B0509050101010101" pitchFamily="49" charset="-79"/>
                <a:cs typeface="Miriam Fixed" panose="020B0509050101010101" pitchFamily="49" charset="-79"/>
              </a:rPr>
              <a:t> </a:t>
            </a:r>
          </a:p>
          <a:p>
            <a:r>
              <a:rPr lang="de-DE" sz="4000" b="1" dirty="0">
                <a:solidFill>
                  <a:srgbClr val="FFFFFF"/>
                </a:solidFill>
                <a:latin typeface="Miriam Fixed" panose="020B0509050101010101" pitchFamily="49" charset="-79"/>
                <a:cs typeface="Miriam Fixed" panose="020B0509050101010101" pitchFamily="49" charset="-79"/>
              </a:rPr>
              <a:t>Licht Controller</a:t>
            </a:r>
          </a:p>
          <a:p>
            <a:r>
              <a:rPr lang="de-DE" sz="4000" b="1" dirty="0">
                <a:solidFill>
                  <a:srgbClr val="FFFFFF"/>
                </a:solidFill>
                <a:latin typeface="Miriam Fixed" panose="020B0509050101010101" pitchFamily="49" charset="-79"/>
                <a:cs typeface="Miriam Fixed" panose="020B0509050101010101" pitchFamily="49" charset="-79"/>
              </a:rPr>
              <a:t>Subwoofer</a:t>
            </a:r>
          </a:p>
          <a:p>
            <a:r>
              <a:rPr lang="de-DE" sz="4000" b="1" dirty="0">
                <a:solidFill>
                  <a:srgbClr val="FFFFFF"/>
                </a:solidFill>
                <a:latin typeface="Miriam Fixed" panose="020B0509050101010101" pitchFamily="49" charset="-79"/>
                <a:cs typeface="Miriam Fixed" panose="020B0509050101010101" pitchFamily="49" charset="-79"/>
              </a:rPr>
              <a:t>Laptop</a:t>
            </a:r>
          </a:p>
          <a:p>
            <a:r>
              <a:rPr lang="de-DE" sz="4000" b="1" dirty="0" err="1">
                <a:solidFill>
                  <a:srgbClr val="FFFFFF"/>
                </a:solidFill>
                <a:latin typeface="Miriam Fixed" panose="020B0509050101010101" pitchFamily="49" charset="-79"/>
                <a:cs typeface="Miriam Fixed" panose="020B0509050101010101" pitchFamily="49" charset="-79"/>
              </a:rPr>
              <a:t>Touchdesigner</a:t>
            </a:r>
            <a:endParaRPr lang="de-DE" sz="4000" b="1" dirty="0">
              <a:solidFill>
                <a:srgbClr val="FFFFFF"/>
              </a:solidFill>
              <a:latin typeface="Miriam Fixed" panose="020B0509050101010101" pitchFamily="49" charset="-79"/>
              <a:cs typeface="Miriam Fixed" panose="020B0509050101010101" pitchFamily="49" charset="-79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40040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B51A04-C094-9B88-B5D8-2C4179254B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 useBgFill="1">
        <p:nvSpPr>
          <p:cNvPr id="4" name="Oval 3">
            <a:extLst>
              <a:ext uri="{FF2B5EF4-FFF2-40B4-BE49-F238E27FC236}">
                <a16:creationId xmlns:a16="http://schemas.microsoft.com/office/drawing/2014/main" id="{70AB1189-C82E-A978-B67F-389F7799DBC1}"/>
              </a:ext>
            </a:extLst>
          </p:cNvPr>
          <p:cNvSpPr/>
          <p:nvPr/>
        </p:nvSpPr>
        <p:spPr>
          <a:xfrm rot="16880137">
            <a:off x="1710352" y="-7385453"/>
            <a:ext cx="16276320" cy="16276320"/>
          </a:xfrm>
          <a:prstGeom prst="ellipse">
            <a:avLst/>
          </a:prstGeom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 useBgFill="1">
        <p:nvSpPr>
          <p:cNvPr id="5" name="Oval 4">
            <a:extLst>
              <a:ext uri="{FF2B5EF4-FFF2-40B4-BE49-F238E27FC236}">
                <a16:creationId xmlns:a16="http://schemas.microsoft.com/office/drawing/2014/main" id="{B2428B20-1D48-1B62-ECBD-D8C1262F663C}"/>
              </a:ext>
            </a:extLst>
          </p:cNvPr>
          <p:cNvSpPr/>
          <p:nvPr/>
        </p:nvSpPr>
        <p:spPr>
          <a:xfrm rot="14061973">
            <a:off x="1623059" y="-1341863"/>
            <a:ext cx="8945880" cy="8988901"/>
          </a:xfrm>
          <a:prstGeom prst="ellipse">
            <a:avLst/>
          </a:prstGeom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 useBgFill="1">
        <p:nvSpPr>
          <p:cNvPr id="6" name="Oval 5">
            <a:extLst>
              <a:ext uri="{FF2B5EF4-FFF2-40B4-BE49-F238E27FC236}">
                <a16:creationId xmlns:a16="http://schemas.microsoft.com/office/drawing/2014/main" id="{B0A8B867-7D63-DB71-BA6D-BC8D6CF2BC4F}"/>
              </a:ext>
            </a:extLst>
          </p:cNvPr>
          <p:cNvSpPr/>
          <p:nvPr/>
        </p:nvSpPr>
        <p:spPr>
          <a:xfrm rot="12647977">
            <a:off x="3437890" y="980639"/>
            <a:ext cx="5316220" cy="5058648"/>
          </a:xfrm>
          <a:prstGeom prst="ellipse">
            <a:avLst/>
          </a:prstGeom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IMG_4219">
            <a:hlinkClick r:id="" action="ppaction://media"/>
            <a:extLst>
              <a:ext uri="{FF2B5EF4-FFF2-40B4-BE49-F238E27FC236}">
                <a16:creationId xmlns:a16="http://schemas.microsoft.com/office/drawing/2014/main" id="{7AEC2ECD-AE6A-FFA8-67F6-D2B8D69C92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23685"/>
            <a:ext cx="12364278" cy="6954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52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6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39118E-256E-D8D3-3AF5-A06A27D53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computer, Im Haus, Computer, Anzeigegerät enthält.&#10;&#10;Automatisch generierte Beschreibung">
            <a:extLst>
              <a:ext uri="{FF2B5EF4-FFF2-40B4-BE49-F238E27FC236}">
                <a16:creationId xmlns:a16="http://schemas.microsoft.com/office/drawing/2014/main" id="{6B66AE97-FC91-C69F-BE89-9DBCB76023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143000"/>
            <a:ext cx="12192000" cy="9144000"/>
          </a:xfrm>
        </p:spPr>
      </p:pic>
    </p:spTree>
    <p:extLst>
      <p:ext uri="{BB962C8B-B14F-4D97-AF65-F5344CB8AC3E}">
        <p14:creationId xmlns:p14="http://schemas.microsoft.com/office/powerpoint/2010/main" val="169017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0B097B-1E44-5DBF-D27A-936392B39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Dunkelheit, Weinrot, Nacht, Licht enthält.&#10;&#10;Automatisch generierte Beschreibung">
            <a:extLst>
              <a:ext uri="{FF2B5EF4-FFF2-40B4-BE49-F238E27FC236}">
                <a16:creationId xmlns:a16="http://schemas.microsoft.com/office/drawing/2014/main" id="{C4653377-C17B-518B-F6BC-B1793EA794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98696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102</Words>
  <Application>Microsoft Macintosh PowerPoint</Application>
  <PresentationFormat>Breitbild</PresentationFormat>
  <Paragraphs>40</Paragraphs>
  <Slides>12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Desdemona</vt:lpstr>
      <vt:lpstr>Miriam Fixed</vt:lpstr>
      <vt:lpstr>Roboto</vt:lpstr>
      <vt:lpstr>Office</vt:lpstr>
      <vt:lpstr>6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Danke 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6</dc:title>
  <dc:creator>Henning Pils</dc:creator>
  <cp:lastModifiedBy>Henning Pils</cp:lastModifiedBy>
  <cp:revision>5</cp:revision>
  <dcterms:created xsi:type="dcterms:W3CDTF">2024-01-17T15:02:49Z</dcterms:created>
  <dcterms:modified xsi:type="dcterms:W3CDTF">2024-02-05T16:41:06Z</dcterms:modified>
</cp:coreProperties>
</file>

<file path=docProps/thumbnail.jpeg>
</file>